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575" r:id="rId2"/>
    <p:sldId id="450" r:id="rId3"/>
    <p:sldId id="573" r:id="rId4"/>
    <p:sldId id="574" r:id="rId5"/>
    <p:sldId id="599" r:id="rId6"/>
    <p:sldId id="576" r:id="rId7"/>
    <p:sldId id="577" r:id="rId8"/>
    <p:sldId id="578" r:id="rId9"/>
    <p:sldId id="579" r:id="rId10"/>
    <p:sldId id="580" r:id="rId11"/>
    <p:sldId id="581" r:id="rId12"/>
    <p:sldId id="582" r:id="rId13"/>
    <p:sldId id="566" r:id="rId14"/>
    <p:sldId id="584" r:id="rId15"/>
    <p:sldId id="587" r:id="rId16"/>
    <p:sldId id="591" r:id="rId17"/>
    <p:sldId id="588" r:id="rId18"/>
    <p:sldId id="595" r:id="rId19"/>
    <p:sldId id="592" r:id="rId20"/>
    <p:sldId id="589" r:id="rId21"/>
    <p:sldId id="590" r:id="rId22"/>
    <p:sldId id="593" r:id="rId23"/>
    <p:sldId id="594" r:id="rId24"/>
    <p:sldId id="567" r:id="rId25"/>
    <p:sldId id="597" r:id="rId26"/>
    <p:sldId id="596" r:id="rId27"/>
    <p:sldId id="572" r:id="rId28"/>
    <p:sldId id="571" r:id="rId29"/>
    <p:sldId id="570" r:id="rId30"/>
    <p:sldId id="568" r:id="rId31"/>
    <p:sldId id="598" r:id="rId32"/>
    <p:sldId id="569" r:id="rId33"/>
    <p:sldId id="601" r:id="rId34"/>
    <p:sldId id="612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13" r:id="rId43"/>
    <p:sldId id="609" r:id="rId44"/>
    <p:sldId id="610" r:id="rId45"/>
    <p:sldId id="542" r:id="rId46"/>
    <p:sldId id="515" r:id="rId47"/>
    <p:sldId id="611" r:id="rId48"/>
    <p:sldId id="516" r:id="rId4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4EBFC"/>
    <a:srgbClr val="E3F8FD"/>
    <a:srgbClr val="C3EEFD"/>
    <a:srgbClr val="CCDDEA"/>
    <a:srgbClr val="F3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3AC8B-BC75-4A1A-9F78-2493DBAEA55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6AD4-452E-477E-A00D-68A4D72A4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86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35A683-DEA2-4B82-9CEC-07D915D2EE1A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77F2DFF-F738-46C6-9F0F-B7CF80EE3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1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emy.com/docker-mastery/" TargetMode="External"/><Relationship Id="rId3" Type="http://schemas.openxmlformats.org/officeDocument/2006/relationships/hyperlink" Target="https://docs.docker.com/storage/volume" TargetMode="External"/><Relationship Id="rId7" Type="http://schemas.openxmlformats.org/officeDocument/2006/relationships/hyperlink" Target="https://rock-it.pl/how-to-write-excellent-dockerfiles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xenonstack.com/blog/docker-overview-a-complete-guide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docs.docker.com/engine/reference/builder/" TargetMode="External"/><Relationship Id="rId10" Type="http://schemas.openxmlformats.org/officeDocument/2006/relationships/image" Target="../media/image35.jpeg"/><Relationship Id="rId4" Type="http://schemas.openxmlformats.org/officeDocument/2006/relationships/hyperlink" Target="https://redis.io/documentation" TargetMode="External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network/" TargetMode="External"/><Relationship Id="rId2" Type="http://schemas.openxmlformats.org/officeDocument/2006/relationships/hyperlink" Target="https://docs.docker.com/compose/overview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Others Are Doing….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7790" y="5511298"/>
            <a:ext cx="4792393" cy="662546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“An Insurance Industry Look at Distributed Ledger Tech”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Oct 23 (Tue)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 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5:30 pm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12140 Woodcrest Executive Dr Ste 310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138042" y="2920653"/>
            <a:ext cx="3744042" cy="662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 pitchFamily="34" charset="0"/>
              <a:buNone/>
            </a:pPr>
            <a:r>
              <a:rPr lang="en-US" sz="1600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“R as a Data Transformation Pipeline”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 pitchFamily="34" charset="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Oct 11 (Thu)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 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6 pm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CIC@CET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  20 S. Sarah St</a:t>
            </a: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55044" y="5511298"/>
            <a:ext cx="3903688" cy="662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 pitchFamily="34" charset="0"/>
              <a:buNone/>
            </a:pPr>
            <a:r>
              <a:rPr lang="en-US" sz="1600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Creating a Centralized Store that Fits Your App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Oct 24 (Wed)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 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7:00 pm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CIC@CET 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20 S. Sarah 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 pitchFamily="34" charset="0"/>
              <a:buNone/>
            </a:pP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055044" y="2843961"/>
            <a:ext cx="4601497" cy="662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 pitchFamily="34" charset="0"/>
              <a:buNone/>
            </a:pPr>
            <a:r>
              <a:rPr lang="en-US" sz="1600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“Kubernetes for Java Developers”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 panose="020F0502020204030204" pitchFamily="34" charset="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Oct 11 (Thu)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 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6:30 pm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World Wide Technology – WHQ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Symbol" panose="05050102010706020507" pitchFamily="18" charset="2"/>
              </a:rPr>
              <a:t>  701 Fee Fee Rd</a:t>
            </a: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40" y="1690430"/>
            <a:ext cx="1773344" cy="841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14" y="1343276"/>
            <a:ext cx="1787176" cy="140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BECED-9613-4A1C-AE06-AF1E30ABC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84" y="4078087"/>
            <a:ext cx="1782559" cy="1280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BBD9F-40B9-4FE1-B680-82183CDFA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244" y="3906594"/>
            <a:ext cx="1773089" cy="13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2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Refresh 101 – Docker Concepts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69941" y="1741158"/>
          <a:ext cx="8934886" cy="327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0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/>
                        <a:t>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Coordinates all of the Docker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Core</a:t>
                      </a:r>
                      <a:r>
                        <a:rPr lang="en-US" sz="2200" baseline="0" dirty="0"/>
                        <a:t> artifact of Docker…. Binaries (“Build”)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Launched from</a:t>
                      </a:r>
                      <a:r>
                        <a:rPr lang="en-US" sz="2200" baseline="0" dirty="0"/>
                        <a:t> images …. Running applications (“Deploy”)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/>
                        <a:t>Dockerfiles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Readable</a:t>
                      </a:r>
                      <a:r>
                        <a:rPr lang="en-US" sz="2200" baseline="0" dirty="0"/>
                        <a:t> code for image creation (“Source Code”)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948">
                <a:tc>
                  <a:txBody>
                    <a:bodyPr/>
                    <a:lstStyle/>
                    <a:p>
                      <a:r>
                        <a:rPr lang="en-US" sz="2200" b="1" dirty="0"/>
                        <a:t>Registries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Collection</a:t>
                      </a:r>
                      <a:r>
                        <a:rPr lang="en-US" sz="2200" baseline="0" dirty="0"/>
                        <a:t> of repositories (which store images)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18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Recipes for </a:t>
            </a:r>
            <a:r>
              <a:rPr lang="en-US" sz="2800" b="1" u="sng" dirty="0"/>
              <a:t>Building</a:t>
            </a:r>
            <a:r>
              <a:rPr lang="en-US" sz="2800" dirty="0"/>
              <a:t> </a:t>
            </a:r>
            <a:r>
              <a:rPr lang="en-US" sz="2800" b="1" u="sng" dirty="0"/>
              <a:t>Images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/>
              <a:t>Instructions and Shell Commands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First Instruction Specifies a Base Image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Each Command Creates a New Layer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Source Code Artifact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/>
              <a:t>Store in Version Control!!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384048" lvl="3" indent="0">
              <a:buFont typeface="Calibri" pitchFamily="34" charset="0"/>
              <a:buNone/>
            </a:pPr>
            <a:endParaRPr lang="en-US" sz="22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23978" y="4057450"/>
            <a:ext cx="4753621" cy="2108888"/>
            <a:chOff x="6754639" y="4032738"/>
            <a:chExt cx="4687084" cy="2000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639" y="4032738"/>
              <a:ext cx="4687084" cy="200000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817162" y="4235938"/>
              <a:ext cx="28702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817161" y="4384431"/>
              <a:ext cx="709054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7161" y="458763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17162" y="5742366"/>
              <a:ext cx="427700" cy="91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817161" y="474760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817161" y="5414103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824977" y="5901837"/>
              <a:ext cx="24013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863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2" y="357676"/>
            <a:ext cx="93081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83323" y="1408601"/>
            <a:ext cx="10058400" cy="4757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Recipes for </a:t>
            </a:r>
            <a:r>
              <a:rPr lang="en-US" sz="2800" b="1" u="sng" dirty="0"/>
              <a:t>Building</a:t>
            </a:r>
            <a:r>
              <a:rPr lang="en-US" sz="2800" dirty="0"/>
              <a:t> </a:t>
            </a:r>
            <a:r>
              <a:rPr lang="en-US" sz="2800" b="1" u="sng" dirty="0"/>
              <a:t>Images</a:t>
            </a:r>
          </a:p>
          <a:p>
            <a:pPr marL="640080" lvl="1" indent="-365760">
              <a:buFont typeface="Wingdings" panose="05000000000000000000" pitchFamily="2" charset="2"/>
              <a:buChar char="§"/>
            </a:pPr>
            <a:r>
              <a:rPr lang="en-US" i="1" dirty="0"/>
              <a:t>Instructions and Shell Commands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First Instruction Specifies a Base Image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Each Command Creates a New Layer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Source Code Artifact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1800" i="1" dirty="0"/>
              <a:t>Store in Version Control!!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384048" lvl="3" indent="0">
              <a:buFont typeface="Calibri" pitchFamily="34" charset="0"/>
              <a:buNone/>
            </a:pPr>
            <a:endParaRPr lang="en-US" sz="22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23978" y="4057450"/>
            <a:ext cx="4753621" cy="2108888"/>
            <a:chOff x="6754639" y="4032738"/>
            <a:chExt cx="4687084" cy="2000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4639" y="4032738"/>
              <a:ext cx="4687084" cy="200000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6817162" y="4235938"/>
              <a:ext cx="28702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817161" y="4384431"/>
              <a:ext cx="709054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17161" y="458763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17162" y="5742366"/>
              <a:ext cx="427700" cy="91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817161" y="4747602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817161" y="5414103"/>
              <a:ext cx="208870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824977" y="5901837"/>
              <a:ext cx="24013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6141852" y="4069841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52" y="3958163"/>
            <a:ext cx="1219532" cy="379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ight Arrow 16"/>
          <p:cNvSpPr/>
          <p:nvPr/>
        </p:nvSpPr>
        <p:spPr>
          <a:xfrm>
            <a:off x="6141852" y="4634379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52" y="4537321"/>
            <a:ext cx="1198864" cy="3679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519" y="5269150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519" y="5813912"/>
            <a:ext cx="1198864" cy="3625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Right Arrow 20"/>
          <p:cNvSpPr/>
          <p:nvPr/>
        </p:nvSpPr>
        <p:spPr>
          <a:xfrm>
            <a:off x="6141851" y="5348810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45300" y="5883916"/>
            <a:ext cx="347291" cy="20320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3805231" y="4171441"/>
            <a:ext cx="848497" cy="1856865"/>
          </a:xfrm>
          <a:prstGeom prst="leftBrace">
            <a:avLst>
              <a:gd name="adj1" fmla="val 8333"/>
              <a:gd name="adj2" fmla="val 495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3759" y="4837579"/>
            <a:ext cx="150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New</a:t>
            </a:r>
          </a:p>
          <a:p>
            <a:pPr algn="ctr"/>
            <a:r>
              <a:rPr lang="en-US" b="1" i="1" dirty="0"/>
              <a:t>Image Layers</a:t>
            </a:r>
          </a:p>
        </p:txBody>
      </p:sp>
    </p:spTree>
    <p:extLst>
      <p:ext uri="{BB962C8B-B14F-4D97-AF65-F5344CB8AC3E}">
        <p14:creationId xmlns:p14="http://schemas.microsoft.com/office/powerpoint/2010/main" val="2147581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Build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234034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Set of Files – Path or URL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Supporting files for a Docker build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Transfers contents to Docker daemon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Context Location is Important!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Root (/) directory will transfer all contents to Docker daemon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.dockerignore File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Similar to .</a:t>
            </a:r>
            <a:r>
              <a:rPr lang="en-US" sz="2200" i="1" dirty="0" err="1"/>
              <a:t>gitignore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Define exempt files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5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Simple Dockerfile Examples</a:t>
            </a:r>
          </a:p>
        </p:txBody>
      </p:sp>
    </p:spTree>
    <p:extLst>
      <p:ext uri="{BB962C8B-B14F-4D97-AF65-F5344CB8AC3E}">
        <p14:creationId xmlns:p14="http://schemas.microsoft.com/office/powerpoint/2010/main" val="147204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Command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122746"/>
            <a:ext cx="5030540" cy="5047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FROM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Base image to use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RUN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Execute commands in a new layer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WORKDIR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RUN, CMD, ENTRYPOINT, COPY, ADD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ENV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Environment variables for image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38797" y="1122746"/>
            <a:ext cx="5030540" cy="50473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COPY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Copying files to container</a:t>
            </a:r>
          </a:p>
          <a:p>
            <a:pPr marL="384048" lvl="3" indent="0">
              <a:buFont typeface="Calibri" pitchFamily="34" charset="0"/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ADD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Tarball Extraction…. Remote URL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ENTRYPOINT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Command to start a container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CMD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Default </a:t>
            </a:r>
            <a:r>
              <a:rPr lang="en-US" sz="2200" i="1" dirty="0" err="1"/>
              <a:t>parms</a:t>
            </a:r>
            <a:r>
              <a:rPr lang="en-US" sz="2200" i="1" dirty="0"/>
              <a:t> to start a container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257667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Dockerfile Example – WORKDIR…. ENV…. COPY…. CMD</a:t>
            </a:r>
          </a:p>
        </p:txBody>
      </p:sp>
    </p:spTree>
    <p:extLst>
      <p:ext uri="{BB962C8B-B14F-4D97-AF65-F5344CB8AC3E}">
        <p14:creationId xmlns:p14="http://schemas.microsoft.com/office/powerpoint/2010/main" val="320721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Command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122746"/>
            <a:ext cx="5030540" cy="5047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ARG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Variable to be passed at build-time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EXPOSE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States which port container listens on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LABEL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Metadata for an image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VOLUME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Creates a mount point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38797" y="1122746"/>
            <a:ext cx="5030540" cy="50473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USER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Name or group for image/commands</a:t>
            </a:r>
          </a:p>
          <a:p>
            <a:pPr marL="384048" lvl="3" indent="0">
              <a:buFont typeface="Calibri" pitchFamily="34" charset="0"/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ONBUILD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Trigger for child images to execute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STOPSIGNAL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Sets system signal to exit container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HEALTHCHECK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Test if container is ok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411579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Command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122746"/>
            <a:ext cx="5030540" cy="5047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ARG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Variable to be passed at build-time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EXPOSE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States which port container listens on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LABEL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Metadata for an image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VOLUME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Creates a mount point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38797" y="1122746"/>
            <a:ext cx="5030540" cy="50473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USER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Name or group for image/commands</a:t>
            </a:r>
          </a:p>
          <a:p>
            <a:pPr marL="384048" lvl="3" indent="0">
              <a:buFont typeface="Calibri" pitchFamily="34" charset="0"/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ONBUILD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Trigger for child images to execute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STOPSIGNAL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Sets system signal to exit container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HEALTHCHECK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Test if container is ok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</p:txBody>
      </p:sp>
      <p:sp>
        <p:nvSpPr>
          <p:cNvPr id="7" name="Explosion 2 6"/>
          <p:cNvSpPr/>
          <p:nvPr/>
        </p:nvSpPr>
        <p:spPr>
          <a:xfrm>
            <a:off x="9709265" y="4779818"/>
            <a:ext cx="2482735" cy="1390323"/>
          </a:xfrm>
          <a:prstGeom prst="irregularSeal2">
            <a:avLst/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825676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Dockerfile Example – ARG…. LABEL…. HEALTHCHECK</a:t>
            </a:r>
          </a:p>
        </p:txBody>
      </p:sp>
    </p:spTree>
    <p:extLst>
      <p:ext uri="{BB962C8B-B14F-4D97-AF65-F5344CB8AC3E}">
        <p14:creationId xmlns:p14="http://schemas.microsoft.com/office/powerpoint/2010/main" val="216336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October 10, 2018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00051" y="1631092"/>
            <a:ext cx="4254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A Night With:</a:t>
            </a:r>
          </a:p>
        </p:txBody>
      </p:sp>
      <p:pic>
        <p:nvPicPr>
          <p:cNvPr id="1026" name="Picture 2" descr="Image result for dock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9" y="2215867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0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COPY vs.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/>
              <a:t>COPY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  <a:p>
            <a:pPr marL="0" indent="0">
              <a:buNone/>
            </a:pPr>
            <a:r>
              <a:rPr lang="en-US" sz="4000" b="1" i="1" dirty="0"/>
              <a:t>ADD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marL="384048" lvl="3" indent="0">
              <a:buNone/>
            </a:pPr>
            <a:endParaRPr lang="en-US" sz="2200" i="1" dirty="0"/>
          </a:p>
          <a:p>
            <a:pPr marL="384048" lvl="3" indent="0">
              <a:buNone/>
            </a:pP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35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ENTRYPOINT vs. CMD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/>
              <a:t>ENTRYPOINT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endParaRPr lang="en-US" sz="2200" i="1" dirty="0"/>
          </a:p>
          <a:p>
            <a:pPr marL="0" indent="0">
              <a:buNone/>
            </a:pPr>
            <a:r>
              <a:rPr lang="en-US" sz="4000" b="1" i="1" dirty="0"/>
              <a:t>CMD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 err="1"/>
              <a:t>xxxxx</a:t>
            </a:r>
            <a:endParaRPr lang="en-US" sz="2200" i="1" dirty="0"/>
          </a:p>
          <a:p>
            <a:pPr marL="384048" lvl="3" indent="0">
              <a:buNone/>
            </a:pPr>
            <a:endParaRPr lang="en-US" sz="2200" i="1" dirty="0"/>
          </a:p>
          <a:p>
            <a:pPr marL="384048" lvl="3" indent="0">
              <a:buNone/>
            </a:pP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38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Dockerfiles – Recommended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122746"/>
            <a:ext cx="5030540" cy="5047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Order Commands for Caching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Build Cache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ADD/COPY </a:t>
            </a:r>
            <a:r>
              <a:rPr lang="en-US" sz="2200" i="1" dirty="0">
                <a:sym typeface="Wingdings" panose="05000000000000000000" pitchFamily="2" charset="2"/>
              </a:rPr>
              <a:t> File contents checked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Minimize Layers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Keep Images Small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.dockerignore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Avoid unnecessary packages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Multi-Stage Builds</a:t>
            </a:r>
          </a:p>
          <a:p>
            <a:pPr marL="384048" lvl="3" indent="0">
              <a:buNone/>
            </a:pP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38797" y="1122746"/>
            <a:ext cx="5030540" cy="50473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One Concern per Container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Web app…. DB…. In-Memory Cache</a:t>
            </a:r>
          </a:p>
          <a:p>
            <a:pPr marL="384048" lvl="3" indent="0">
              <a:buFont typeface="Calibri" pitchFamily="34" charset="0"/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Speedy Boot-Up Times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Containers are (mostly) ephemeral</a:t>
            </a:r>
          </a:p>
          <a:p>
            <a:pPr marL="384048" lvl="3" indent="0">
              <a:buFont typeface="Calibri" pitchFamily="34" charset="0"/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Sort Multi-Line Arguments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89" y="4294043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0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2" y="5643253"/>
            <a:ext cx="1000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Dockerfile Examples – Image Impact…. Multi-Step Builds…. Image Flattening…. Volume (for segue way)</a:t>
            </a:r>
          </a:p>
        </p:txBody>
      </p:sp>
    </p:spTree>
    <p:extLst>
      <p:ext uri="{BB962C8B-B14F-4D97-AF65-F5344CB8AC3E}">
        <p14:creationId xmlns:p14="http://schemas.microsoft.com/office/powerpoint/2010/main" val="93178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Container Statelessness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Containers are Short-Lived</a:t>
            </a:r>
          </a:p>
          <a:p>
            <a:pPr marL="0" indent="0">
              <a:buNone/>
            </a:pPr>
            <a:endParaRPr lang="en-US" sz="5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9B1850-E9D2-4A00-849A-2350465B1107}"/>
              </a:ext>
            </a:extLst>
          </p:cNvPr>
          <p:cNvGrpSpPr/>
          <p:nvPr/>
        </p:nvGrpSpPr>
        <p:grpSpPr>
          <a:xfrm>
            <a:off x="6374606" y="1785075"/>
            <a:ext cx="5404454" cy="3287849"/>
            <a:chOff x="6374606" y="1785075"/>
            <a:chExt cx="5404454" cy="32878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AB83D2-7CA7-410A-AD07-91D34A629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606" y="1785075"/>
              <a:ext cx="5404454" cy="32878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8407BA-7173-4892-95B7-7DF3813AEB4E}"/>
                </a:ext>
              </a:extLst>
            </p:cNvPr>
            <p:cNvSpPr/>
            <p:nvPr/>
          </p:nvSpPr>
          <p:spPr>
            <a:xfrm>
              <a:off x="6374606" y="1785075"/>
              <a:ext cx="5203105" cy="564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58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Container Statelessness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Containers are Short-Lived</a:t>
            </a:r>
          </a:p>
          <a:p>
            <a:pPr marL="0" indent="0">
              <a:buNone/>
            </a:pPr>
            <a:endParaRPr lang="en-US" sz="5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B83D2-7CA7-410A-AD07-91D34A62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06" y="1785075"/>
            <a:ext cx="5404454" cy="32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Container Statelessness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Containers are Short-Lived</a:t>
            </a:r>
          </a:p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Data Does Not Persist</a:t>
            </a:r>
          </a:p>
          <a:p>
            <a:pPr marL="0" indent="0">
              <a:buNone/>
            </a:pPr>
            <a:endParaRPr lang="en-US" sz="14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Data Increases Container Size</a:t>
            </a:r>
          </a:p>
          <a:p>
            <a:pPr marL="0" indent="0">
              <a:buNone/>
            </a:pPr>
            <a:endParaRPr lang="en-US" sz="1400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Difficult to Share Data</a:t>
            </a:r>
          </a:p>
          <a:p>
            <a:pPr marL="0" indent="0">
              <a:buNone/>
            </a:pPr>
            <a:endParaRPr lang="en-US" sz="14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Storage Driver Performance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B83D2-7CA7-410A-AD07-91D34A62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06" y="1785075"/>
            <a:ext cx="5404454" cy="32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38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Storage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0"/>
            <a:ext cx="7866199" cy="4978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Docker Options for Storing Data on Host</a:t>
            </a:r>
          </a:p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tmpfs Mounts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Host’s Memory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Bind Mounts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Anywhere on the Host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Non-Docker procs can modify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Volumes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On the Host…. Managed by Docker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Recommended to Persist Data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B0207-33A4-4824-8310-E5AC0C53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84" y="2006590"/>
            <a:ext cx="5644302" cy="28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Volumes –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Sharing Data Between Containers</a:t>
            </a:r>
          </a:p>
          <a:p>
            <a:pPr marL="0" indent="0">
              <a:buNone/>
            </a:pPr>
            <a:endParaRPr lang="en-US" sz="14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Storing Data on Remote Hosts</a:t>
            </a:r>
          </a:p>
          <a:p>
            <a:pPr marL="0" indent="0">
              <a:buNone/>
            </a:pPr>
            <a:endParaRPr lang="en-US" sz="1400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Backups… Restores… Migrations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9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Volumes –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/>
              <a:t>docker volume create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/>
              <a:t>docker volume inspect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/>
              <a:t>docker volume ls</a:t>
            </a:r>
          </a:p>
          <a:p>
            <a:pPr marL="0" indent="0">
              <a:buNone/>
            </a:pPr>
            <a:endParaRPr lang="en-US" sz="14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/>
              <a:t>docker volume prune</a:t>
            </a:r>
          </a:p>
          <a:p>
            <a:pPr marL="0" indent="0">
              <a:buNone/>
            </a:pPr>
            <a:endParaRPr lang="en-US" sz="14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/>
              <a:t>docker volume rm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6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Next Steps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Volumes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Dockerfile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Compose and Swarm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in a CI/CD Pipeline</a:t>
            </a:r>
          </a:p>
          <a:p>
            <a:pPr marL="0" indent="0">
              <a:buNone/>
            </a:pPr>
            <a:endParaRPr lang="en-US" sz="5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146" name="Picture 2" descr="Image result for next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05" y="4820189"/>
            <a:ext cx="3586041" cy="11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73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Volumes –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Use Volumes Where Possible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Mount Location Matters!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Read-Only Volumes to Avoid Race Conditions</a:t>
            </a:r>
          </a:p>
          <a:p>
            <a:pPr marL="0" indent="0">
              <a:buNone/>
            </a:pPr>
            <a:endParaRPr lang="en-US" sz="14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Prune at Regular Intervals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90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2" y="5643253"/>
            <a:ext cx="1000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Volume Stuff</a:t>
            </a:r>
          </a:p>
        </p:txBody>
      </p:sp>
    </p:spTree>
    <p:extLst>
      <p:ext uri="{BB962C8B-B14F-4D97-AF65-F5344CB8AC3E}">
        <p14:creationId xmlns:p14="http://schemas.microsoft.com/office/powerpoint/2010/main" val="369797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Volumes – Data-Only Container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8D824-C276-47A4-989D-4CBFDC45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" y="1744475"/>
            <a:ext cx="5020861" cy="3122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F1207-9BBC-4E23-8B74-A7D1D057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640" y="1749817"/>
            <a:ext cx="4978151" cy="3245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C110D3-4283-4CB0-B4DB-6E9868003702}"/>
              </a:ext>
            </a:extLst>
          </p:cNvPr>
          <p:cNvSpPr txBox="1"/>
          <p:nvPr/>
        </p:nvSpPr>
        <p:spPr>
          <a:xfrm>
            <a:off x="633046" y="5359791"/>
            <a:ext cx="476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sudo</a:t>
            </a:r>
            <a:r>
              <a:rPr lang="en-US" sz="1400" i="1" dirty="0"/>
              <a:t> docker run -it </a:t>
            </a:r>
            <a:r>
              <a:rPr lang="en-US" sz="1400" b="1" i="1" dirty="0">
                <a:solidFill>
                  <a:srgbClr val="FF0000"/>
                </a:solidFill>
              </a:rPr>
              <a:t>--mount source=empty-</a:t>
            </a:r>
            <a:r>
              <a:rPr lang="en-US" sz="1400" b="1" i="1" dirty="0" err="1">
                <a:solidFill>
                  <a:srgbClr val="FF0000"/>
                </a:solidFill>
              </a:rPr>
              <a:t>volume,target</a:t>
            </a:r>
            <a:r>
              <a:rPr lang="en-US" sz="1400" b="1" i="1" dirty="0">
                <a:solidFill>
                  <a:srgbClr val="FF0000"/>
                </a:solidFill>
              </a:rPr>
              <a:t>=/var  </a:t>
            </a:r>
            <a:r>
              <a:rPr lang="en-US" sz="1400" i="1" dirty="0"/>
              <a:t>--name volume-test-empty ubuntu bash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8CD76-0E10-4EF6-B4B7-3555386BA0BD}"/>
              </a:ext>
            </a:extLst>
          </p:cNvPr>
          <p:cNvSpPr txBox="1"/>
          <p:nvPr/>
        </p:nvSpPr>
        <p:spPr>
          <a:xfrm>
            <a:off x="6473468" y="5332028"/>
            <a:ext cx="4501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sudo</a:t>
            </a:r>
            <a:r>
              <a:rPr lang="en-US" sz="1400" i="1" dirty="0"/>
              <a:t> docker run -it </a:t>
            </a:r>
            <a:r>
              <a:rPr lang="en-US" sz="1400" b="1" i="1" dirty="0">
                <a:solidFill>
                  <a:srgbClr val="FF0000"/>
                </a:solidFill>
              </a:rPr>
              <a:t>--volumes-from volume-test-data            </a:t>
            </a:r>
            <a:r>
              <a:rPr lang="en-US" sz="1400" i="1" dirty="0"/>
              <a:t>--name volume-test-data-user ubuntu bash</a:t>
            </a:r>
          </a:p>
        </p:txBody>
      </p:sp>
    </p:spTree>
    <p:extLst>
      <p:ext uri="{BB962C8B-B14F-4D97-AF65-F5344CB8AC3E}">
        <p14:creationId xmlns:p14="http://schemas.microsoft.com/office/powerpoint/2010/main" val="219453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 Compose</a:t>
            </a:r>
            <a:endParaRPr lang="en-US" i="1" dirty="0">
              <a:ea typeface="+mj-lt"/>
              <a:cs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Font typeface="Wingdings"/>
              <a:buChar char="§"/>
            </a:pPr>
            <a:r>
              <a:rPr lang="en-US" sz="2800" b="1" dirty="0"/>
              <a:t>Easily Define multi-container applications</a:t>
            </a:r>
            <a:endParaRPr lang="en-US" dirty="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   </a:t>
            </a:r>
            <a:r>
              <a:rPr lang="en-US" sz="2800" b="1" dirty="0"/>
              <a:t>Single .</a:t>
            </a:r>
            <a:r>
              <a:rPr lang="en-US" sz="2800" b="1" dirty="0" err="1"/>
              <a:t>yml</a:t>
            </a:r>
            <a:r>
              <a:rPr lang="en-US" sz="2800" b="1" dirty="0"/>
              <a:t> file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/>
              <a:t>   Creates isolated docker environment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/>
              <a:t>   Automates *some* docker processes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/>
              <a:t>   Only recrates/rebuilds necessary containers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/>
              <a:t>   Python Command</a:t>
            </a:r>
            <a:r>
              <a:rPr lang="en-US" sz="2800" b="1" dirty="0">
                <a:cs typeface="Calibri"/>
              </a:rPr>
              <a:t> </a:t>
            </a:r>
          </a:p>
          <a:p>
            <a:pPr marL="584200" lvl="3">
              <a:buFont typeface="Wingdings" panose="05000000000000000000" pitchFamily="2" charset="2"/>
              <a:buChar char="§"/>
            </a:pPr>
            <a:r>
              <a:rPr lang="en-US" sz="2200" b="1" dirty="0">
                <a:cs typeface="Calibri"/>
              </a:rPr>
              <a:t>Some environments – `pip install docker-compose`</a:t>
            </a:r>
          </a:p>
          <a:p>
            <a:pPr marL="584200" lvl="3">
              <a:buFont typeface="Wingdings" panose="05000000000000000000" pitchFamily="2" charset="2"/>
              <a:buChar char="§"/>
            </a:pPr>
            <a:r>
              <a:rPr lang="en-US" sz="2200" b="1" dirty="0">
                <a:cs typeface="Calibri"/>
              </a:rPr>
              <a:t>Installed w/Docker on OSX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457200" indent="-457200">
              <a:buFont typeface="Wingdings" panose="020B0604020202020204" pitchFamily="34" charset="0"/>
              <a:buChar char="§"/>
            </a:pPr>
            <a:endParaRPr lang="en-US" sz="2800" i="1" dirty="0">
              <a:cs typeface="Calibri"/>
            </a:endParaRP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2600" i="1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None/>
            </a:pPr>
            <a:endParaRPr lang="en-US" sz="4000" dirty="0"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74AD25-0F31-4326-A011-8A65B508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0" y="1858963"/>
            <a:ext cx="2520950" cy="2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 Compose</a:t>
            </a:r>
            <a:endParaRPr lang="en-US" i="1" dirty="0">
              <a:ea typeface="+mj-lt"/>
              <a:cs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 vert="horz" lIns="0" tIns="45720" rIns="0" bIns="45720" rtlCol="0" anchor="t">
            <a:normAutofit/>
          </a:bodyPr>
          <a:lstStyle/>
          <a:p>
            <a:pPr marL="401320" lvl="3" indent="0">
              <a:buNone/>
            </a:pPr>
            <a:endParaRPr lang="en-US" sz="2200" b="1" dirty="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457200" indent="-457200">
              <a:buFont typeface="Wingdings" panose="020B0604020202020204" pitchFamily="34" charset="0"/>
              <a:buChar char="§"/>
            </a:pPr>
            <a:endParaRPr lang="en-US" sz="2800" i="1" dirty="0">
              <a:cs typeface="Calibri"/>
            </a:endParaRP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2600" i="1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None/>
            </a:pPr>
            <a:endParaRPr lang="en-US" sz="4000" dirty="0"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F523DDF7-1663-4CD3-A628-47AFC83A6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06" y="1120527"/>
            <a:ext cx="10215715" cy="49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10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Docker Compose</a:t>
            </a:r>
            <a:r>
              <a:rPr lang="en-US" i="1" dirty="0">
                <a:ea typeface="+mj-lt"/>
                <a:cs typeface="+mj-lt"/>
              </a:rPr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i="1" dirty="0"/>
              <a:t>up</a:t>
            </a:r>
            <a:endParaRPr lang="en-US" i="1" dirty="0">
              <a:cs typeface="Calibri"/>
            </a:endParaRPr>
          </a:p>
          <a:p>
            <a:pPr marL="457200" lvl="2" indent="0">
              <a:buFont typeface="Wingdings" panose="020F0502020204030204" pitchFamily="34" charset="0"/>
              <a:buChar char="§"/>
            </a:pPr>
            <a:r>
              <a:rPr lang="en-US" sz="2200" b="1" dirty="0"/>
              <a:t> Brings up all services in .</a:t>
            </a:r>
            <a:r>
              <a:rPr lang="en-US" sz="2200" b="1" dirty="0" err="1"/>
              <a:t>yml</a:t>
            </a:r>
            <a:r>
              <a:rPr lang="en-US" sz="2200" b="1" dirty="0"/>
              <a:t> definition file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i="1" dirty="0"/>
              <a:t>down</a:t>
            </a:r>
            <a:endParaRPr lang="en-US" sz="2800" b="1" i="1" dirty="0">
              <a:cs typeface="Calibri"/>
            </a:endParaRPr>
          </a:p>
          <a:p>
            <a:pPr marL="749300" lvl="3">
              <a:buFont typeface="Wingdings" panose="020F0502020204030204" pitchFamily="34" charset="0"/>
              <a:buChar char="§"/>
            </a:pPr>
            <a:r>
              <a:rPr lang="en-US" sz="2200" b="1" dirty="0"/>
              <a:t>Kills and cleans up all running services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i="1" dirty="0"/>
              <a:t>kill</a:t>
            </a:r>
            <a:endParaRPr lang="en-US" sz="2800" b="1" i="1" dirty="0">
              <a:cs typeface="Calibri"/>
            </a:endParaRPr>
          </a:p>
          <a:p>
            <a:pPr marL="749300" lvl="3">
              <a:buFont typeface="Wingdings" panose="020F0502020204030204" pitchFamily="34" charset="0"/>
              <a:buChar char="§"/>
            </a:pPr>
            <a:r>
              <a:rPr lang="en-US" sz="2200" b="1" dirty="0"/>
              <a:t>Kill running service(s)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i="1" dirty="0"/>
              <a:t>build</a:t>
            </a:r>
            <a:endParaRPr lang="en-US" sz="2800" b="1" i="1" dirty="0">
              <a:cs typeface="Calibri"/>
            </a:endParaRPr>
          </a:p>
          <a:p>
            <a:pPr marL="749300" lvl="3">
              <a:buFont typeface="Wingdings" panose="020F0502020204030204" pitchFamily="34" charset="0"/>
              <a:buChar char="§"/>
            </a:pPr>
            <a:r>
              <a:rPr lang="en-US" sz="2200" b="1" dirty="0"/>
              <a:t>Rebuild service(s) images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i="1" dirty="0"/>
              <a:t>logs</a:t>
            </a:r>
            <a:endParaRPr lang="en-US" sz="2800" b="1" i="1" dirty="0">
              <a:cs typeface="Calibri"/>
            </a:endParaRPr>
          </a:p>
          <a:p>
            <a:pPr marL="932180" lvl="3">
              <a:buFont typeface="Wingdings" panose="020F0502020204030204" pitchFamily="34" charset="0"/>
              <a:buChar char="§"/>
            </a:pPr>
            <a:r>
              <a:rPr lang="en-US" sz="2200" b="1" dirty="0"/>
              <a:t>Attach to running service(s) logs</a:t>
            </a:r>
            <a:endParaRPr lang="en-US" sz="2200" b="1" dirty="0">
              <a:cs typeface="Calibri"/>
            </a:endParaRP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4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74AD25-0F31-4326-A011-8A65B508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0" y="2214563"/>
            <a:ext cx="2520950" cy="2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84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9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Volumes</a:t>
            </a:r>
            <a:endParaRPr lang="en-US" i="1" dirty="0">
              <a:ea typeface="+mj-lt"/>
              <a:cs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Allows containers to share data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Persistent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Decouple bound data from run-time environment</a:t>
            </a:r>
            <a:endParaRPr lang="en-US" sz="2200" i="1" dirty="0"/>
          </a:p>
          <a:p>
            <a:pPr marL="566420" lvl="2">
              <a:buFont typeface="Arial" panose="05000000000000000000" pitchFamily="2" charset="2"/>
              <a:buChar char="•"/>
            </a:pPr>
            <a:r>
              <a:rPr lang="en-US" sz="2200" b="1" dirty="0"/>
              <a:t>Linux, Windows, etc...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Does not increase container size</a:t>
            </a:r>
            <a:endParaRPr lang="en-US" sz="2800" b="1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>
                <a:cs typeface="Calibri"/>
              </a:rPr>
              <a:t>Synonymous with mount</a:t>
            </a:r>
          </a:p>
          <a:p>
            <a:pPr marL="566420" lvl="2">
              <a:buFont typeface="Arial" panose="05000000000000000000" pitchFamily="2" charset="2"/>
              <a:buChar char="•"/>
            </a:pPr>
            <a:r>
              <a:rPr lang="en-US" sz="2200" b="1" dirty="0">
                <a:cs typeface="Calibri"/>
              </a:rPr>
              <a:t>Mount is more verbose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0" indent="0">
              <a:buNone/>
            </a:pPr>
            <a:endParaRPr lang="en-US" sz="2800" b="1" dirty="0">
              <a:cs typeface="Calibri"/>
            </a:endParaRPr>
          </a:p>
          <a:p>
            <a:pPr marL="0" indent="0">
              <a:buNone/>
            </a:pPr>
            <a:endParaRPr lang="en-US" sz="2800" b="1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endParaRPr lang="en-US" sz="2600" b="1" dirty="0">
              <a:cs typeface="Calibri"/>
            </a:endParaRP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2600" i="1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None/>
            </a:pPr>
            <a:endParaRPr lang="en-US" sz="4000" dirty="0"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44738C0-7619-4EE9-BCBB-E1049975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992" y="3149663"/>
            <a:ext cx="5261112" cy="24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36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8C5B747-385D-4018-80E8-3EAB359E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017" y="3421383"/>
            <a:ext cx="4081669" cy="2069318"/>
          </a:xfrm>
          <a:prstGeom prst="rect">
            <a:avLst/>
          </a:prstGeom>
        </p:spPr>
      </p:pic>
      <p:pic>
        <p:nvPicPr>
          <p:cNvPr id="10" name="Picture 9" descr="A drawing of a face&#10;&#10;Description generated with high confidence">
            <a:extLst>
              <a:ext uri="{FF2B5EF4-FFF2-40B4-BE49-F238E27FC236}">
                <a16:creationId xmlns:a16="http://schemas.microsoft.com/office/drawing/2014/main" id="{D0587966-E916-4A95-A3B7-FFD6B8B7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8FD949-F16E-4E3A-8247-6D5A5B9AE010}"/>
              </a:ext>
            </a:extLst>
          </p:cNvPr>
          <p:cNvSpPr txBox="1">
            <a:spLocks/>
          </p:cNvSpPr>
          <p:nvPr/>
        </p:nvSpPr>
        <p:spPr>
          <a:xfrm>
            <a:off x="1383323" y="1408601"/>
            <a:ext cx="10058400" cy="486715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Created in shared location within docker directory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ea typeface="+mn-lt"/>
                <a:cs typeface="+mn-lt"/>
              </a:rPr>
              <a:t>Named</a:t>
            </a:r>
            <a:r>
              <a:rPr lang="en-US" sz="2800" b="1" dirty="0">
                <a:cs typeface="Calibri"/>
              </a:rPr>
              <a:t> or anonymous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Able to be backed up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endParaRPr lang="en-US" sz="2800" b="1" dirty="0">
              <a:ea typeface="+mn-lt"/>
              <a:cs typeface="+mn-lt"/>
            </a:endParaRP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ea typeface="+mn-lt"/>
                <a:cs typeface="+mn-lt"/>
              </a:rPr>
              <a:t>Command</a:t>
            </a:r>
            <a:r>
              <a:rPr lang="en-US" sz="2800" b="1" dirty="0">
                <a:cs typeface="Calibri"/>
              </a:rPr>
              <a:t>: Docker volume</a:t>
            </a:r>
            <a:br>
              <a:rPr lang="en-US" sz="2800" b="1" dirty="0">
                <a:cs typeface="Calibri"/>
              </a:rPr>
            </a:br>
            <a:endParaRPr lang="en-US" sz="2800" b="1">
              <a:cs typeface="Calibri"/>
            </a:endParaRPr>
          </a:p>
          <a:p>
            <a:pPr marL="0" indent="0">
              <a:buNone/>
            </a:pPr>
            <a:endParaRPr lang="en-US" sz="2800" b="1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0" indent="0">
              <a:buNone/>
            </a:pPr>
            <a:endParaRPr lang="en-US" sz="2800" b="1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2800" b="1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endParaRPr lang="en-US" sz="2600" b="1" dirty="0">
              <a:cs typeface="Calibri"/>
            </a:endParaRP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2600" i="1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77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</a:t>
            </a:r>
            <a:r>
              <a:rPr lang="en-US" dirty="0">
                <a:cs typeface="Calibri Light"/>
              </a:rPr>
              <a:t> Commands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rawing of a face&#10;&#10;Description generated with high confidence">
            <a:extLst>
              <a:ext uri="{FF2B5EF4-FFF2-40B4-BE49-F238E27FC236}">
                <a16:creationId xmlns:a16="http://schemas.microsoft.com/office/drawing/2014/main" id="{D0587966-E916-4A95-A3B7-FFD6B8B7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8FD949-F16E-4E3A-8247-6D5A5B9AE010}"/>
              </a:ext>
            </a:extLst>
          </p:cNvPr>
          <p:cNvSpPr txBox="1">
            <a:spLocks/>
          </p:cNvSpPr>
          <p:nvPr/>
        </p:nvSpPr>
        <p:spPr>
          <a:xfrm>
            <a:off x="1383323" y="1408601"/>
            <a:ext cx="10058400" cy="4867153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create</a:t>
            </a:r>
            <a:endParaRPr lang="en-US" dirty="0"/>
          </a:p>
          <a:p>
            <a:pPr marL="584200" lvl="3">
              <a:buFont typeface="Wingdings" panose="020F0502020204030204" pitchFamily="34" charset="0"/>
              <a:buChar char="§"/>
            </a:pPr>
            <a:r>
              <a:rPr lang="en-US" sz="2200" b="1" dirty="0">
                <a:cs typeface="Calibri"/>
              </a:rPr>
              <a:t>Creates a volume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ls</a:t>
            </a:r>
          </a:p>
          <a:p>
            <a:pPr marL="584200" lvl="3">
              <a:buFont typeface="Wingdings" panose="020F0502020204030204" pitchFamily="34" charset="0"/>
              <a:buChar char="§"/>
            </a:pPr>
            <a:r>
              <a:rPr lang="en-US" sz="2200" b="1" dirty="0">
                <a:cs typeface="Calibri"/>
              </a:rPr>
              <a:t>Lists the volumes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inspect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200" b="1" dirty="0">
                <a:cs typeface="Calibri"/>
              </a:rPr>
              <a:t>Retrieve detailed information about a volume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prune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200" b="1" dirty="0">
                <a:cs typeface="Calibri"/>
              </a:rPr>
              <a:t>Remove unused volumes</a:t>
            </a:r>
          </a:p>
          <a:p>
            <a:pPr marL="457200" indent="-45720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rm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200" b="1" dirty="0">
                <a:ea typeface="+mn-lt"/>
                <a:cs typeface="+mn-lt"/>
              </a:rPr>
              <a:t>Remove a volume</a:t>
            </a:r>
            <a:br>
              <a:rPr lang="en-US" sz="2200" b="1" dirty="0">
                <a:ea typeface="+mn-lt"/>
                <a:cs typeface="+mn-lt"/>
              </a:rPr>
            </a:br>
            <a:endParaRPr lang="en-US" sz="2200" b="1">
              <a:cs typeface="Calibri"/>
            </a:endParaRPr>
          </a:p>
          <a:p>
            <a:pPr marL="0" indent="0">
              <a:buNone/>
            </a:pPr>
            <a:endParaRPr lang="en-US" sz="2800" b="1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0" indent="0">
              <a:buNone/>
            </a:pPr>
            <a:endParaRPr lang="en-US" sz="2800" b="1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2800" b="1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b="1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endParaRPr lang="en-US" sz="2600" b="1" dirty="0">
              <a:cs typeface="Calibri"/>
            </a:endParaRPr>
          </a:p>
          <a:p>
            <a:pPr marL="1005840" lvl="1" indent="-457200">
              <a:buFont typeface="Arial" panose="020B0604020202020204" pitchFamily="34" charset="0"/>
              <a:buChar char="•"/>
            </a:pPr>
            <a:endParaRPr lang="en-US" sz="2600" i="1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13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Next Steps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Volumes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Dockerfile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Compose </a:t>
            </a:r>
            <a:r>
              <a:rPr lang="en-US" sz="2800" strike="sngStrike" dirty="0"/>
              <a:t>and Swarm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strike="sngStrike" dirty="0"/>
              <a:t>Docker in a CI/CD Pipeline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146" name="Picture 2" descr="Image result for next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05" y="4820189"/>
            <a:ext cx="3586041" cy="11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48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0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867153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>
                <a:cs typeface="Calibri"/>
              </a:rPr>
              <a:t>Docker creates two default networks</a:t>
            </a:r>
          </a:p>
          <a:p>
            <a:pPr marL="584200" lvl="3">
              <a:buFont typeface="Wingdings" panose="05000000000000000000" pitchFamily="2" charset="2"/>
              <a:buChar char="§"/>
            </a:pPr>
            <a:r>
              <a:rPr lang="en-US" sz="2200" b="1" dirty="0">
                <a:cs typeface="Calibri"/>
              </a:rPr>
              <a:t>Bridge – default container network</a:t>
            </a:r>
          </a:p>
          <a:p>
            <a:pPr marL="584200" lvl="3">
              <a:buFont typeface="Wingdings" panose="05000000000000000000" pitchFamily="2" charset="2"/>
              <a:buChar char="§"/>
            </a:pPr>
            <a:r>
              <a:rPr lang="en-US" sz="2200" b="1" dirty="0">
                <a:cs typeface="Calibri"/>
              </a:rPr>
              <a:t>Host – same network stack as host *only </a:t>
            </a:r>
            <a:r>
              <a:rPr lang="en-US" sz="2200" b="1" dirty="0" err="1">
                <a:cs typeface="Calibri"/>
              </a:rPr>
              <a:t>linux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>
                <a:cs typeface="Calibri"/>
              </a:rPr>
              <a:t>Intra-network communication</a:t>
            </a:r>
          </a:p>
          <a:p>
            <a:pPr marL="749300" lvl="3">
              <a:buFont typeface="Wingdings" panose="05000000000000000000" pitchFamily="2" charset="2"/>
              <a:buChar char="§"/>
            </a:pPr>
            <a:r>
              <a:rPr lang="en-US" sz="2200" b="1" dirty="0">
                <a:cs typeface="Calibri"/>
              </a:rPr>
              <a:t>All ports exposed to network neighbors</a:t>
            </a:r>
          </a:p>
          <a:p>
            <a:pPr indent="-365760">
              <a:buFont typeface="Wingdings" panose="020F0502020204030204" pitchFamily="34" charset="0"/>
              <a:buChar char="§"/>
            </a:pPr>
            <a:r>
              <a:rPr lang="en-US" sz="2800" b="1" dirty="0">
                <a:cs typeface="Calibri"/>
              </a:rPr>
              <a:t>Intra-network automatic </a:t>
            </a:r>
            <a:r>
              <a:rPr lang="en-US" sz="2800" b="1" dirty="0" err="1">
                <a:cs typeface="Calibri"/>
              </a:rPr>
              <a:t>dns</a:t>
            </a:r>
            <a:r>
              <a:rPr lang="en-US" sz="2800" b="1" dirty="0">
                <a:cs typeface="Calibri"/>
              </a:rPr>
              <a:t> resolution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 sz="2200" b="1" dirty="0">
                <a:cs typeface="Calibri"/>
              </a:rPr>
              <a:t> Neighbors can find each other via hostname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  Containers can join/leave network on the fly *except bridge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  Networking Prevents unnecessary port exposure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None/>
            </a:pPr>
            <a:endParaRPr lang="en-US" sz="4000" dirty="0"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12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Networking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B9039A-A6A8-4C8C-90C8-F22D53E6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04" y="1378913"/>
            <a:ext cx="7401230" cy="44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02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Networking</a:t>
            </a:r>
            <a:r>
              <a:rPr lang="en-US" i="1" dirty="0">
                <a:cs typeface="Calibri Light"/>
              </a:rPr>
              <a:t> Commands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162795"/>
            <a:ext cx="10058400" cy="4867153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>
                <a:cs typeface="Calibri"/>
              </a:rPr>
              <a:t>connect</a:t>
            </a:r>
            <a:r>
              <a:rPr lang="en-US" sz="2800" b="1" dirty="0">
                <a:cs typeface="Calibri"/>
              </a:rPr>
              <a:t>– connect to a network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i="1" dirty="0">
                <a:cs typeface="Calibri"/>
              </a:rPr>
              <a:t>create</a:t>
            </a:r>
            <a:r>
              <a:rPr lang="en-US" sz="2800" b="1" dirty="0">
                <a:cs typeface="Calibri"/>
              </a:rPr>
              <a:t> – create a network</a:t>
            </a:r>
          </a:p>
          <a:p>
            <a:pPr indent="-365760">
              <a:buFont typeface="Wingdings" panose="020F0502020204030204" pitchFamily="34" charset="0"/>
              <a:buChar char="§"/>
            </a:pPr>
            <a:r>
              <a:rPr lang="en-US" sz="2800" b="1" i="1" dirty="0">
                <a:cs typeface="Calibri"/>
              </a:rPr>
              <a:t>disconnect</a:t>
            </a:r>
            <a:r>
              <a:rPr lang="en-US" sz="2800" b="1" dirty="0">
                <a:cs typeface="Calibri"/>
              </a:rPr>
              <a:t> – disconnect from a network</a:t>
            </a:r>
          </a:p>
          <a:p>
            <a:pPr indent="-365760">
              <a:buFont typeface="Wingdings" panose="020F0502020204030204" pitchFamily="34" charset="0"/>
              <a:buChar char="§"/>
            </a:pPr>
            <a:r>
              <a:rPr lang="en-US" sz="2800" i="1" dirty="0">
                <a:cs typeface="Calibri"/>
              </a:rPr>
              <a:t>inspect</a:t>
            </a:r>
            <a:r>
              <a:rPr lang="en-US" sz="2800" dirty="0">
                <a:cs typeface="Calibri"/>
              </a:rPr>
              <a:t> – get detailed network information</a:t>
            </a:r>
            <a:endParaRPr lang="en-US" dirty="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  </a:t>
            </a:r>
            <a:r>
              <a:rPr lang="en-US" sz="2800" i="1" dirty="0">
                <a:cs typeface="Calibri"/>
              </a:rPr>
              <a:t>ls</a:t>
            </a:r>
            <a:r>
              <a:rPr lang="en-US" sz="2800" dirty="0">
                <a:cs typeface="Calibri"/>
              </a:rPr>
              <a:t> – list networks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  </a:t>
            </a:r>
            <a:r>
              <a:rPr lang="en-US" sz="2800" i="1" dirty="0">
                <a:cs typeface="Calibri"/>
              </a:rPr>
              <a:t>prune </a:t>
            </a:r>
            <a:r>
              <a:rPr lang="en-US" sz="2800" dirty="0">
                <a:cs typeface="Calibri"/>
              </a:rPr>
              <a:t>– remove unused networks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  </a:t>
            </a:r>
            <a:r>
              <a:rPr lang="en-US" sz="2800" i="1" dirty="0">
                <a:cs typeface="Calibri"/>
              </a:rPr>
              <a:t>rm</a:t>
            </a:r>
            <a:r>
              <a:rPr lang="en-US" sz="2800" dirty="0">
                <a:cs typeface="Calibri"/>
              </a:rPr>
              <a:t> – remove a network</a:t>
            </a:r>
          </a:p>
          <a:p>
            <a:pPr marL="767080" lvl="4">
              <a:buFont typeface="Wingdings" panose="05000000000000000000" pitchFamily="2" charset="2"/>
              <a:buChar char="§"/>
            </a:pPr>
            <a:r>
              <a:rPr lang="en-US" sz="2200" dirty="0">
                <a:cs typeface="Calibri"/>
              </a:rPr>
              <a:t>Don't remove `host` or `bridge`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>
              <a:cs typeface="Calibri"/>
            </a:endParaRPr>
          </a:p>
          <a:p>
            <a:pPr marL="0" indent="0">
              <a:buNone/>
            </a:pPr>
            <a:endParaRPr lang="en-US" sz="500" dirty="0">
              <a:cs typeface="Calibri"/>
            </a:endParaRPr>
          </a:p>
          <a:p>
            <a:pPr marL="0" indent="0">
              <a:buNone/>
            </a:pPr>
            <a:endParaRPr lang="en-US" sz="4000" dirty="0"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4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To The Terminal!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8" y="1494472"/>
            <a:ext cx="4000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323" y="5643253"/>
            <a:ext cx="602249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83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Next Steps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Orchestration</a:t>
            </a:r>
          </a:p>
          <a:p>
            <a:pPr marL="0" indent="0">
              <a:buNone/>
            </a:pPr>
            <a:endParaRPr lang="en-US" sz="14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CI/CD Pipeline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Monitoring and Logging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Troubleshooting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Security</a:t>
            </a:r>
          </a:p>
          <a:p>
            <a:pPr marL="0" indent="0">
              <a:buNone/>
            </a:pPr>
            <a:endParaRPr lang="en-US" sz="5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146" name="Picture 2" descr="Image result for next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05" y="4820189"/>
            <a:ext cx="3586041" cy="11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49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– Dockerfiles and Volumes</a:t>
            </a:r>
          </a:p>
        </p:txBody>
      </p:sp>
      <p:pic>
        <p:nvPicPr>
          <p:cNvPr id="1026" name="Picture 2" descr="Image result for scholar rea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93" y="4950941"/>
            <a:ext cx="1730177" cy="11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9424377" cy="4851522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3"/>
              </a:rPr>
              <a:t>https://docs.docker.com/storage/volume</a:t>
            </a:r>
            <a:endParaRPr lang="en-US" sz="2800" dirty="0"/>
          </a:p>
          <a:p>
            <a:pPr marL="0" indent="0">
              <a:buNone/>
            </a:pPr>
            <a:endParaRPr lang="en-US" sz="200" dirty="0">
              <a:hlinkClick r:id="rId4"/>
            </a:endParaRP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5"/>
              </a:rPr>
              <a:t>https://docs.docker.com/engine/reference/builder/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>
              <a:hlinkClick r:id="rId6"/>
            </a:endParaRP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7"/>
              </a:rPr>
              <a:t>https://rock-it.pl/how-to-write-excellent-dockerfiles/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hlinkClick r:id="rId8"/>
              </a:rPr>
              <a:t>https://www.udemy.com/docker-mastery/</a:t>
            </a: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0" indent="0">
              <a:buNone/>
            </a:pPr>
            <a:endParaRPr lang="en-US" sz="2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7" name="Picture 2" descr="https://images.manning.com/165/220/resize/book/9/5cd6ab2-2e90-4e9c-9f10-49cb004443ef/Miell-DockerP-2ed-MEAP.png">
            <a:extLst>
              <a:ext uri="{FF2B5EF4-FFF2-40B4-BE49-F238E27FC236}">
                <a16:creationId xmlns:a16="http://schemas.microsoft.com/office/drawing/2014/main" id="{3ED93062-4A4D-4B0D-81AD-884D2F44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74" y="4547287"/>
            <a:ext cx="1228529" cy="154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BF575-472C-4DEE-8068-16A6071E0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2007" y="4547287"/>
            <a:ext cx="1249439" cy="154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844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– Compose and Networking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9424377" cy="4851522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Check the official docs – they're really good now 😀😁😆</a:t>
            </a: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Compose - </a:t>
            </a:r>
            <a:r>
              <a:rPr lang="en-US" sz="2800" dirty="0">
                <a:cs typeface="Calibri"/>
                <a:hlinkClick r:id="rId2"/>
              </a:rPr>
              <a:t>https://docs.docker.com/compose/overview/</a:t>
            </a:r>
            <a:endParaRPr lang="en-US" sz="2800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>
                <a:cs typeface="Calibri"/>
              </a:rPr>
              <a:t>Networking - </a:t>
            </a:r>
            <a:r>
              <a:rPr lang="en-US" sz="2800" dirty="0">
                <a:cs typeface="Calibri"/>
                <a:hlinkClick r:id="rId3"/>
              </a:rPr>
              <a:t>https://docs.docker.com/network/</a:t>
            </a:r>
            <a:r>
              <a:rPr lang="en-US" sz="2800" dirty="0">
                <a:cs typeface="Calibri"/>
              </a:rPr>
              <a:t> </a:t>
            </a:r>
          </a:p>
          <a:p>
            <a:pPr indent="-365760">
              <a:buFont typeface="Wingdings" panose="05000000000000000000" pitchFamily="2" charset="2"/>
              <a:buChar char="§"/>
            </a:pPr>
            <a:endParaRPr lang="en-US" sz="200" dirty="0">
              <a:cs typeface="Calibri"/>
            </a:endParaRPr>
          </a:p>
          <a:p>
            <a:pPr marL="0" indent="0">
              <a:buNone/>
            </a:pPr>
            <a:endParaRPr lang="en-US" sz="200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800" dirty="0">
              <a:cs typeface="Calibri"/>
            </a:endParaRPr>
          </a:p>
          <a:p>
            <a:pPr indent="-365760">
              <a:buFont typeface="Wingdings" panose="05000000000000000000" pitchFamily="2" charset="2"/>
              <a:buChar char="§"/>
            </a:pPr>
            <a:endParaRPr lang="en-US" sz="2200" dirty="0"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0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Thanks!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mage result for that's all fol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428647"/>
            <a:ext cx="7802823" cy="43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90033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Next Steps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383323" y="1461051"/>
            <a:ext cx="6471456" cy="4110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Volumes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Dockerfile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Compose </a:t>
            </a:r>
            <a:r>
              <a:rPr lang="en-US" sz="2800" strike="sngStrike" dirty="0"/>
              <a:t>and Swarm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strike="sngStrike" dirty="0"/>
              <a:t>Docker in a CI/CD Pipeline</a:t>
            </a:r>
          </a:p>
          <a:p>
            <a:pPr marL="0" indent="0">
              <a:buNone/>
            </a:pPr>
            <a:endParaRPr lang="en-US" sz="500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dirty="0"/>
              <a:t>Docker Networking</a:t>
            </a:r>
          </a:p>
          <a:p>
            <a:pPr marL="0" indent="0">
              <a:buNone/>
            </a:pPr>
            <a:endParaRPr lang="en-US" sz="5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6146" name="Picture 2" descr="Image result for next st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05" y="4820189"/>
            <a:ext cx="3586041" cy="11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9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Refresh 101 – Containers!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2" y="1408601"/>
            <a:ext cx="7866199" cy="4761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CONTAINERS ARE:</a:t>
            </a:r>
          </a:p>
          <a:p>
            <a:pPr marL="0" indent="0">
              <a:buNone/>
            </a:pPr>
            <a:endParaRPr lang="en-US" sz="500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u="sng" dirty="0"/>
              <a:t>Isolated</a:t>
            </a:r>
            <a:r>
              <a:rPr lang="en-US" sz="2800" b="1" dirty="0"/>
              <a:t> Processing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Can include their own network, storage, etc.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Host system houses containers</a:t>
            </a:r>
          </a:p>
          <a:p>
            <a:pPr marL="384048" lvl="3" indent="0">
              <a:buNone/>
            </a:pP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Purpose: To Run an Application or Service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Includes EVERYTHING – (Small) OS…. Files…. Dependencies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Lightweight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Minimum requirements to run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FAST!!!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958124" y="1365014"/>
            <a:ext cx="2823938" cy="2199469"/>
            <a:chOff x="8528482" y="1408601"/>
            <a:chExt cx="3069516" cy="2380770"/>
          </a:xfrm>
        </p:grpSpPr>
        <p:pic>
          <p:nvPicPr>
            <p:cNvPr id="2050" name="Picture 2" descr="Image result for linux filesystem hierarc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942" y="2548958"/>
              <a:ext cx="2126056" cy="1007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linux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744" y="2766119"/>
              <a:ext cx="747523" cy="88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python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482" y="2068121"/>
              <a:ext cx="1442078" cy="721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nginx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284" y="1675169"/>
              <a:ext cx="1127316" cy="23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8145" y="1495189"/>
              <a:ext cx="607667" cy="61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mage result for djan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4280" y="2139814"/>
              <a:ext cx="1139997" cy="39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8765059" y="1408601"/>
              <a:ext cx="2832939" cy="2380770"/>
            </a:xfrm>
            <a:prstGeom prst="round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64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Refresh 101 – Why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495101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600" dirty="0"/>
              <a:t>Predictable </a:t>
            </a:r>
            <a:r>
              <a:rPr lang="en-US" sz="2600" b="1" u="sng" dirty="0">
                <a:solidFill>
                  <a:srgbClr val="00B0F0"/>
                </a:solidFill>
              </a:rPr>
              <a:t>DEPLOYMENT</a:t>
            </a:r>
            <a:r>
              <a:rPr lang="en-US" sz="2600" dirty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DEV   </a:t>
            </a:r>
            <a:r>
              <a:rPr lang="en-US" sz="2200" i="1" dirty="0">
                <a:sym typeface="Wingdings" panose="05000000000000000000" pitchFamily="2" charset="2"/>
              </a:rPr>
              <a:t>   QA      UAT      PROD</a:t>
            </a:r>
            <a:endParaRPr lang="en-US" sz="2200" i="1" dirty="0"/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Deployment Types: (1) Blue/Green  (2) Rolling  (3) Phoenix</a:t>
            </a:r>
          </a:p>
          <a:p>
            <a:pPr marL="384048" lvl="3" indent="0">
              <a:buNone/>
            </a:pPr>
            <a:endParaRPr lang="en-US" sz="1300" dirty="0"/>
          </a:p>
          <a:p>
            <a:pPr marL="384048" lvl="3" indent="0">
              <a:buNone/>
            </a:pPr>
            <a:endParaRPr lang="en-US" sz="1300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600" dirty="0"/>
              <a:t>Efficient </a:t>
            </a:r>
            <a:r>
              <a:rPr lang="en-US" sz="2600" b="1" u="sng" dirty="0">
                <a:solidFill>
                  <a:srgbClr val="00B050"/>
                </a:solidFill>
              </a:rPr>
              <a:t>PRODUCTION</a:t>
            </a:r>
            <a:r>
              <a:rPr lang="en-US" sz="2600" dirty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000" dirty="0"/>
              <a:t>Run More Applications on a Machine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000" dirty="0"/>
              <a:t>Manage Highly-Elastic Applications</a:t>
            </a:r>
          </a:p>
          <a:p>
            <a:pPr marL="384048" lvl="3" indent="0">
              <a:buNone/>
            </a:pPr>
            <a:endParaRPr lang="en-US" sz="1300" i="1" dirty="0"/>
          </a:p>
          <a:p>
            <a:pPr marL="384048" lvl="3" indent="0">
              <a:buNone/>
            </a:pPr>
            <a:endParaRPr lang="en-US" sz="1300" i="1" dirty="0"/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dirty="0"/>
              <a:t>Effective </a:t>
            </a:r>
            <a:r>
              <a:rPr lang="en-US" sz="2600" b="1" u="sng" dirty="0">
                <a:solidFill>
                  <a:schemeClr val="accent1">
                    <a:lumMod val="75000"/>
                  </a:schemeClr>
                </a:solidFill>
              </a:rPr>
              <a:t>DEVELOPMENT</a:t>
            </a:r>
            <a:r>
              <a:rPr lang="en-US" sz="2600" dirty="0"/>
              <a:t> Environments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Easy Software Install and Admin / Configuration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Speedy Sandboxes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Refresh 101 – What Is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10058400" cy="50663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Creates, Manages and Orchestrates Containers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Separate Applications from Infrastructure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Better… Faster Software Deployment</a:t>
            </a:r>
          </a:p>
          <a:p>
            <a:pPr marL="18288" lvl="1" indent="0">
              <a:buNone/>
            </a:pPr>
            <a:endParaRPr lang="en-US" sz="2600" dirty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>
                <a:sym typeface="Wingdings" panose="05000000000000000000" pitchFamily="2" charset="2"/>
              </a:rPr>
              <a:t>Packages an Application  Shippable (and Runnable) Image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>
                <a:sym typeface="Wingdings" panose="05000000000000000000" pitchFamily="2" charset="2"/>
              </a:rPr>
              <a:t>“Build, ship, and run any app, anywhere”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>
                <a:sym typeface="Wingdings" panose="05000000000000000000" pitchFamily="2" charset="2"/>
              </a:rPr>
              <a:t>Applications work the same on everyone’s machines</a:t>
            </a:r>
          </a:p>
          <a:p>
            <a:pPr marL="384048" lvl="3" indent="0">
              <a:buNone/>
            </a:pPr>
            <a:endParaRPr lang="en-US" sz="2200" i="1" dirty="0">
              <a:sym typeface="Wingdings" panose="05000000000000000000" pitchFamily="2" charset="2"/>
            </a:endParaRPr>
          </a:p>
          <a:p>
            <a:pPr lvl="1" indent="-365760">
              <a:buFont typeface="Wingdings" panose="05000000000000000000" pitchFamily="2" charset="2"/>
              <a:buChar char="§"/>
            </a:pPr>
            <a:r>
              <a:rPr lang="en-US" sz="2600" b="1" dirty="0">
                <a:sym typeface="Wingdings" panose="05000000000000000000" pitchFamily="2" charset="2"/>
              </a:rPr>
              <a:t>Docker: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>
                <a:sym typeface="Wingdings" panose="05000000000000000000" pitchFamily="2" charset="2"/>
              </a:rPr>
              <a:t>“Dock Worker” moves goods into/out of ships</a:t>
            </a:r>
            <a:endParaRPr lang="en-US" sz="2200" i="1" dirty="0"/>
          </a:p>
          <a:p>
            <a:pPr marL="0" indent="0">
              <a:buNone/>
            </a:pPr>
            <a:endParaRPr lang="en-US" sz="500" i="1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2800" b="1" dirty="0"/>
          </a:p>
          <a:p>
            <a:pPr indent="-365760">
              <a:buFont typeface="Wingdings" panose="05000000000000000000" pitchFamily="2" charset="2"/>
              <a:buChar char="§"/>
            </a:pPr>
            <a:endParaRPr lang="en-US" sz="2400" i="1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endParaRPr lang="en-US" sz="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3074" name="Picture 2" descr="Image result for shipyard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41" y="4541566"/>
            <a:ext cx="3247829" cy="17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linux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56" y="1879767"/>
            <a:ext cx="884890" cy="10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indow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133" y="1934477"/>
            <a:ext cx="1204590" cy="10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9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3323" y="357676"/>
            <a:ext cx="8393723" cy="634877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Refresh 101 – Enabling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3323" y="1408601"/>
            <a:ext cx="4292548" cy="4761540"/>
          </a:xfrm>
        </p:spPr>
        <p:txBody>
          <a:bodyPr>
            <a:normAutofit/>
          </a:bodyPr>
          <a:lstStyle/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Kernel Namespaces</a:t>
            </a:r>
            <a:endParaRPr lang="en-US" sz="2800" b="1" dirty="0">
              <a:solidFill>
                <a:schemeClr val="tx1"/>
              </a:solidFill>
            </a:endParaRP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Slice up an OS to look like multiple isolated environments (Process, Network, File System)</a:t>
            </a:r>
            <a:endParaRPr lang="en-US" b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Control Groups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Limit Resource Usage (CPU, RAM, Disk I/O)</a:t>
            </a:r>
          </a:p>
          <a:p>
            <a:pPr marL="384048" lvl="3" indent="0">
              <a:buNone/>
            </a:pPr>
            <a:endParaRPr lang="en-US" i="1" dirty="0"/>
          </a:p>
          <a:p>
            <a:pPr indent="-365760">
              <a:buFont typeface="Wingdings" panose="05000000000000000000" pitchFamily="2" charset="2"/>
              <a:buChar char="§"/>
            </a:pPr>
            <a:r>
              <a:rPr lang="en-US" sz="2800" b="1" dirty="0"/>
              <a:t>Capabilities</a:t>
            </a:r>
          </a:p>
          <a:p>
            <a:pPr lvl="3" indent="-365760">
              <a:buFont typeface="Wingdings" panose="05000000000000000000" pitchFamily="2" charset="2"/>
              <a:buChar char="§"/>
            </a:pPr>
            <a:r>
              <a:rPr lang="en-US" sz="2200" i="1" dirty="0"/>
              <a:t>Choose which ROOT powers a container needs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83323" y="1047262"/>
            <a:ext cx="9308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6" y="160048"/>
            <a:ext cx="1327592" cy="96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96" y="1470196"/>
            <a:ext cx="4210050" cy="1924050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 rot="1184493">
            <a:off x="10770156" y="2310586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 rot="1184493">
            <a:off x="10771647" y="2673455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 rot="1184493">
            <a:off x="10771649" y="3036323"/>
            <a:ext cx="264610" cy="243268"/>
          </a:xfrm>
          <a:prstGeom prst="star5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868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108675</TotalTime>
  <Words>1197</Words>
  <Application>Microsoft Office PowerPoint</Application>
  <PresentationFormat>Widescreen</PresentationFormat>
  <Paragraphs>438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Retrospect</vt:lpstr>
      <vt:lpstr>What Others Are Doing….</vt:lpstr>
      <vt:lpstr>PowerPoint Presentation</vt:lpstr>
      <vt:lpstr>Next Steps</vt:lpstr>
      <vt:lpstr>Next Steps</vt:lpstr>
      <vt:lpstr>Next Steps</vt:lpstr>
      <vt:lpstr>Refresh 101 – Containers!</vt:lpstr>
      <vt:lpstr>Refresh 101 – Why Use</vt:lpstr>
      <vt:lpstr>Refresh 101 – What Is Docker?</vt:lpstr>
      <vt:lpstr>Refresh 101 – Enabling Technologies</vt:lpstr>
      <vt:lpstr>Refresh 101 – Docker Concepts</vt:lpstr>
      <vt:lpstr>Dockerfiles</vt:lpstr>
      <vt:lpstr>Dockerfiles</vt:lpstr>
      <vt:lpstr>Dockerfiles – Build Context</vt:lpstr>
      <vt:lpstr>To The Terminal!</vt:lpstr>
      <vt:lpstr>Dockerfiles – Command Keywords</vt:lpstr>
      <vt:lpstr>To The Terminal!</vt:lpstr>
      <vt:lpstr>Dockerfiles – Command Keywords</vt:lpstr>
      <vt:lpstr>Dockerfiles – Command Keywords</vt:lpstr>
      <vt:lpstr>To The Terminal!</vt:lpstr>
      <vt:lpstr>Dockerfiles – COPY vs. ADD</vt:lpstr>
      <vt:lpstr>Dockerfiles – ENTRYPOINT vs. CMD</vt:lpstr>
      <vt:lpstr>Dockerfiles – Recommended Practices</vt:lpstr>
      <vt:lpstr>To The Terminal!</vt:lpstr>
      <vt:lpstr>Container Statelessness</vt:lpstr>
      <vt:lpstr>Container Statelessness</vt:lpstr>
      <vt:lpstr>Container Statelessness</vt:lpstr>
      <vt:lpstr>Storage Options</vt:lpstr>
      <vt:lpstr>Volumes – Use Cases</vt:lpstr>
      <vt:lpstr>Volumes – Commands</vt:lpstr>
      <vt:lpstr>Volumes – Tips</vt:lpstr>
      <vt:lpstr>To The Terminal!</vt:lpstr>
      <vt:lpstr>Volumes – Data-Only Container</vt:lpstr>
      <vt:lpstr>Docker Compose</vt:lpstr>
      <vt:lpstr>Docker Compose</vt:lpstr>
      <vt:lpstr>Docker Compose Commands</vt:lpstr>
      <vt:lpstr>To The Terminal!</vt:lpstr>
      <vt:lpstr>Volumes</vt:lpstr>
      <vt:lpstr>Volumes</vt:lpstr>
      <vt:lpstr>Volume Commands</vt:lpstr>
      <vt:lpstr>To The Terminal!</vt:lpstr>
      <vt:lpstr>Networking</vt:lpstr>
      <vt:lpstr>Networking</vt:lpstr>
      <vt:lpstr>Networking Commands</vt:lpstr>
      <vt:lpstr>To The Terminal!</vt:lpstr>
      <vt:lpstr>Next Steps</vt:lpstr>
      <vt:lpstr>Resources – Dockerfiles and Volumes</vt:lpstr>
      <vt:lpstr>Resources – Compose and Networking</vt:lpstr>
      <vt:lpstr>Thanks!</vt:lpstr>
    </vt:vector>
  </TitlesOfParts>
  <Company>Lumeris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and HAProxy</dc:title>
  <dc:creator>Bryan Jones</dc:creator>
  <cp:lastModifiedBy>Bryan Jones</cp:lastModifiedBy>
  <cp:revision>888</cp:revision>
  <cp:lastPrinted>2018-10-10T04:53:58Z</cp:lastPrinted>
  <dcterms:created xsi:type="dcterms:W3CDTF">2015-12-03T23:09:43Z</dcterms:created>
  <dcterms:modified xsi:type="dcterms:W3CDTF">2018-10-10T21:46:15Z</dcterms:modified>
</cp:coreProperties>
</file>